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3" r:id="rId19"/>
    <p:sldId id="277" r:id="rId20"/>
    <p:sldId id="274" r:id="rId21"/>
    <p:sldId id="276" r:id="rId22"/>
    <p:sldId id="278" r:id="rId23"/>
    <p:sldId id="279" r:id="rId24"/>
    <p:sldId id="280" r:id="rId25"/>
    <p:sldId id="281" r:id="rId26"/>
    <p:sldId id="282" r:id="rId27"/>
    <p:sldId id="284" r:id="rId28"/>
  </p:sldIdLst>
  <p:sldSz cx="9144000" cy="6858000" type="screen4x3"/>
  <p:notesSz cx="6761163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2016-06-02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593209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ZMIANY ZWIĄZANE Z FORMUŁOWANIEM OCEN DLA UCZNIÓW                                                Z NIEPEŁNOSPRAWNOŚCIĄ INTELEKTUALNĄ     W STOPNIU UMIARKOWANYM I ZNACZNYM NA WSZYSTKICH ETAPACH EDUKACYJNYCH. ZMIANY DOTYCZĄ TAKŻE UCZNIÓW NAUCZANYCH INDYWIDUALNIE.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459432"/>
            <a:ext cx="8229600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II ORAZ III ETAP EDUKACYJNY (KLASY IV-VI U ORAZ I-III GIMNAZJUM) </a:t>
            </a:r>
          </a:p>
          <a:p>
            <a:pPr>
              <a:buNone/>
            </a:pPr>
            <a:r>
              <a:rPr lang="pl-PL" dirty="0" smtClean="0"/>
              <a:t>Zachowanie: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sytuacjach pełnego nadzoru uczeń/uczennica nigdy/czasami/często nie sprawia problemów wychowawczych/sprawia problemy wychowawcze.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963488"/>
            <a:ext cx="8229600" cy="64807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II i III ETAP EDUKACYJNY CD.</a:t>
            </a:r>
          </a:p>
          <a:p>
            <a:pPr>
              <a:buNone/>
            </a:pPr>
            <a:r>
              <a:rPr lang="pl-PL" dirty="0" smtClean="0"/>
              <a:t>Funkcjonowanie w środowisku: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znanych dla niego/niej sytuacjach społecznych uczeń/uczennica nigdy/czasami/często/zawsze funkcjonuje właściwie. Treści ustalonego dla niej/niego programu uczeń/uczennica nie opanował/a/opanował/a w niewielkim stopniu/prawie całkowicie/</a:t>
            </a:r>
            <a:r>
              <a:rPr lang="pl-PL" dirty="0" err="1" smtClean="0"/>
              <a:t>całkowicie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8229600" cy="38742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II i III ETAP EDUKACYJNY CD.</a:t>
            </a:r>
          </a:p>
          <a:p>
            <a:pPr>
              <a:buNone/>
            </a:pPr>
            <a:r>
              <a:rPr lang="pl-PL" dirty="0" smtClean="0"/>
              <a:t>Technika, plastyka, muzyka z rytmiką, wychowanie fizyczne: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Treści ustalonego dla niej/niego programu uczeń/uczennica nie opanował/a/opanował/a w niewielkim stopniu/prawie całkowicie/całkowicie.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819472"/>
            <a:ext cx="8229600" cy="43204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IV ETAP EDUKACYJNY  ( SZKOŁA PRZYSPOSABIAJĄCA DO PRACY)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Zachowanie: </a:t>
            </a:r>
          </a:p>
          <a:p>
            <a:pPr marL="0" indent="0">
              <a:buNone/>
            </a:pPr>
            <a:r>
              <a:rPr lang="pl-PL" dirty="0" smtClean="0"/>
              <a:t>W sytuacjach pełnego nadzoru uczeń/uczennica nigdy/czasami/często nie sprawia problemów wychowawczych/sprawia problemy wychowawcze.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4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190547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IV ETAP EDUKACYJNY CD.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Funkcjonowanie osobiste i społeczne:</a:t>
            </a:r>
          </a:p>
          <a:p>
            <a:pPr marL="0" indent="0">
              <a:buNone/>
            </a:pPr>
            <a:r>
              <a:rPr lang="pl-PL" dirty="0" smtClean="0"/>
              <a:t>Treści ustalonego dla niej/niego programu uczeń/uczennica utrwalił i/lub poszerzył zakres posiadanej wiedzy w niewielkim stopniu/częściowo/prawie całkowicie/całkowicie oraz nabył/nabyła/nie nabył/nie nabyła nowe/nowych umiejętności w niewielkim stopniu/prawie całkowicie/całkowicie.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82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819472"/>
            <a:ext cx="8229600" cy="36004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IV ETAP EDUKACYJNY CD.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PRZYSPOSOBIENIE DO PRACY:</a:t>
            </a:r>
          </a:p>
          <a:p>
            <a:pPr marL="0" indent="0">
              <a:buNone/>
            </a:pPr>
            <a:r>
              <a:rPr lang="pl-PL" dirty="0" smtClean="0"/>
              <a:t>Treści ustalonego dla niej/niego programu uczeń/uczennica opanował/opanowała w następujących obszarach:</a:t>
            </a:r>
          </a:p>
          <a:p>
            <a:pPr marL="0" indent="0">
              <a:buNone/>
            </a:pPr>
            <a:r>
              <a:rPr lang="pl-PL" dirty="0" smtClean="0"/>
              <a:t>- Kształtowanie właściwych postaw wobec pracy uczeń/uczennica nie przyswoił-a/przyswoił-a w niewielkim stopniu/prawie całkowicie/całkowicie;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97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IV ETAP EDUKACYJNY CD.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Przyswojenie podstawowej wiedzy o pracy              i poznanie nowych sytuacji związanych z pracą uczeń/uczennica nie opanował-a/opanował-a w niewielkim stopniu/prawie całkowicie/całkowicie;</a:t>
            </a:r>
          </a:p>
          <a:p>
            <a:pPr>
              <a:buFontTx/>
              <a:buChar char="-"/>
            </a:pPr>
            <a:r>
              <a:rPr lang="pl-PL" dirty="0" smtClean="0"/>
              <a:t>Wykonywanie różnych prac w tym porządkowych i pomocniczych uczeń/uczennica nie opanował-a/opanował-a w niewielkim stopniu/prawie całkowicie/całkowicie.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69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21602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IV ETAP EDUKACYJNY CD.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WYCHOWANIE FIZYCZNE:</a:t>
            </a:r>
          </a:p>
          <a:p>
            <a:pPr marL="0" indent="0">
              <a:buNone/>
            </a:pPr>
            <a:r>
              <a:rPr lang="pl-PL" dirty="0" smtClean="0"/>
              <a:t>Treści ustalonego dla niej/niego programu uczeń/uczennica nie opanował-a/</a:t>
            </a:r>
            <a:r>
              <a:rPr lang="pl-PL" dirty="0" err="1" smtClean="0"/>
              <a:t>opanował-a</a:t>
            </a:r>
            <a:r>
              <a:rPr lang="pl-PL" dirty="0" smtClean="0"/>
              <a:t>            w niewielkim stopniu/prawie całkowicie/całkowicie.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41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8229600" cy="24870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PROMOWANIE LUB NIEPROMOWANIE UCZNIA NA II,III i IV ETAPIE EDUKACYJNYM OPIERAMY NA WIODĄCYM PRZEDMIOCIE,</a:t>
            </a:r>
          </a:p>
          <a:p>
            <a:pPr>
              <a:buFontTx/>
              <a:buChar char="-"/>
            </a:pPr>
            <a:r>
              <a:rPr lang="pl-PL" dirty="0" smtClean="0"/>
              <a:t>FUNKCJONOWANIU W ŚRODOWISKU</a:t>
            </a:r>
          </a:p>
          <a:p>
            <a:pPr>
              <a:buFontTx/>
              <a:buChar char="-"/>
            </a:pPr>
            <a:r>
              <a:rPr lang="pl-PL" dirty="0" smtClean="0"/>
              <a:t>FUNKCJONOWANIU OSOBISTYM I SPOŁECZNYM </a:t>
            </a:r>
          </a:p>
          <a:p>
            <a:pPr marL="0" indent="0">
              <a:buNone/>
            </a:pPr>
            <a:r>
              <a:rPr lang="pl-PL" dirty="0" smtClean="0"/>
              <a:t>PROMOWANIE LUB NIEPROMOWANIE UCZNIA MUSI BYĆ ODZWIERCIEDLONE W WYBRANYM SKRÓCIE NA ŚWIADECTWIE.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75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8229600" cy="29026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TWORZĄC „SKRÓTY” NALEŻY PAMIĘTAĆ, ŻE SFORMUŁOWANIA: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solidFill>
                  <a:schemeClr val="tx2"/>
                </a:solidFill>
              </a:rPr>
              <a:t>„NIE OPANOWAŁ” ORAZ  „W NIEWIELKIM STOPNIU” </a:t>
            </a:r>
            <a:r>
              <a:rPr lang="pl-PL" dirty="0" smtClean="0"/>
              <a:t>– DOTYCZĄ UCZNIA NIEPROMOWANEGO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tx2"/>
                </a:solidFill>
              </a:rPr>
              <a:t>„PRAWIE CAŁKOWICIE/</a:t>
            </a:r>
            <a:r>
              <a:rPr lang="pl-PL" dirty="0" err="1" smtClean="0">
                <a:solidFill>
                  <a:schemeClr val="tx2"/>
                </a:solidFill>
              </a:rPr>
              <a:t>CAŁKOWICIE</a:t>
            </a:r>
            <a:r>
              <a:rPr lang="pl-PL" dirty="0" smtClean="0">
                <a:solidFill>
                  <a:schemeClr val="tx2"/>
                </a:solidFill>
              </a:rPr>
              <a:t>” - </a:t>
            </a:r>
            <a:r>
              <a:rPr lang="pl-PL" dirty="0" smtClean="0"/>
              <a:t>DOTYCZĄ UCZNIA, KTÓRY BĘDZIE PROMOWANY.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8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50405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5400" dirty="0" smtClean="0"/>
              <a:t>TO, CO ZA NAMI…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963488"/>
            <a:ext cx="8229600" cy="367743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 smtClean="0"/>
              <a:t>NAUCZYCIELE UCZĄCY PRZEKAZUJĄ WYCHOWAWCY                                          W WYZNACZONYM TERMINIE                W FORMIE ELEKTRONICZNEJ WYBRANY „SKRÓT”,  KTÓRY WYCHOWAWCA ZAMIEŚCI NA ŚWIADECTWIE, W ARKUSZU OCEN ORAZ W DZIENNIKU LEKCYJNYM.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6330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969818"/>
            <a:ext cx="8229600" cy="22235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OPRACOWANE „SKRÓTY” NIE ZASTĘPUJĄ OCENY OPISOWEJ. </a:t>
            </a:r>
          </a:p>
          <a:p>
            <a:pPr marL="0" indent="0">
              <a:buNone/>
            </a:pPr>
            <a:r>
              <a:rPr lang="pl-PL" dirty="0" smtClean="0"/>
              <a:t>NAUCZYCIEL UCZĄCY BĘDZIE ZOBOWIĄZANY DO OPRACOWANIA OCENY OPISOWEJ NA PODSTAWIE KARTY OBSERWACJI (CZYLI „PODKREŚLANKI” OPRACOWYWANEJ NA                      I PÓŁROCZE).</a:t>
            </a:r>
          </a:p>
          <a:p>
            <a:pPr marL="0" indent="0">
              <a:buNone/>
            </a:pPr>
            <a:r>
              <a:rPr lang="pl-PL" dirty="0" smtClean="0"/>
              <a:t>NAUCZYCIELE PRZESYŁAJĄ WYCHOWAWCOM OCENY OPISOWE Z ZACHOWANIE I ZAJĘĆ EDUKACYJNYCH RAZEM ZE „SKRÓTAMI”DO DNIA WYSTAWIANIA OCEN.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7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891480"/>
            <a:ext cx="8229600" cy="288032"/>
          </a:xfrm>
        </p:spPr>
        <p:txBody>
          <a:bodyPr>
            <a:normAutofit fontScale="90000"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pl-PL" sz="4400" dirty="0" smtClean="0"/>
              <a:t>PO OTRZYMANIU WSZYSTKICH OCEN OPISOWYCH OD NAUCZYCIELI UCZĄCYCH WYCHOWAWCY WPISUJĄ OCENĘ OPISOWĄ ZE WSZYSTKICH ZAJĘĆ EDUKACYJNYCH ORAZ                             Z ZACHOWANIA W IPET.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45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`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PUNKT W INDYWIDUALNYM PROGRAMIE EDUKACYJNO – TERAPEUTYCZNYM </a:t>
            </a:r>
            <a:r>
              <a:rPr lang="pl-PL" dirty="0" smtClean="0"/>
              <a:t>BRZMI </a:t>
            </a:r>
            <a:r>
              <a:rPr lang="pl-PL" dirty="0"/>
              <a:t>NASTĘPUJĄCO: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2"/>
                </a:solidFill>
              </a:rPr>
              <a:t>KOŃCOWOROCZNE </a:t>
            </a:r>
            <a:r>
              <a:rPr lang="pl-PL" dirty="0">
                <a:solidFill>
                  <a:schemeClr val="tx2"/>
                </a:solidFill>
              </a:rPr>
              <a:t>PODSUMOWANIE EFEKTÓW POMOCY PSYCHOLOGICZNO – </a:t>
            </a:r>
            <a:r>
              <a:rPr lang="pl-PL" dirty="0" smtClean="0">
                <a:solidFill>
                  <a:schemeClr val="tx2"/>
                </a:solidFill>
              </a:rPr>
              <a:t>PEDAGOGICZNEJ. </a:t>
            </a:r>
            <a:r>
              <a:rPr lang="pl-PL" dirty="0" smtClean="0">
                <a:solidFill>
                  <a:srgbClr val="FF0000"/>
                </a:solidFill>
              </a:rPr>
              <a:t>(WYCHOWAWCY KLAS „U” DO TEGO PUNKTU WPISUJĄ OCENY OPISOWE OPRACOWANE PRZEZ NAUCZYCIELI UCZĄCYCH) </a:t>
            </a:r>
            <a:r>
              <a:rPr lang="pl-PL" dirty="0" smtClean="0">
                <a:solidFill>
                  <a:schemeClr val="tx2"/>
                </a:solidFill>
              </a:rPr>
              <a:t>WNIOSKI I ZALECENIA DO DALSZEJ PRACY, PLANOWANIE FORM POMOCY.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88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107504"/>
            <a:ext cx="8229600" cy="28803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ZASADY FORMUŁOWANIA OCENY OPISOWEJ:</a:t>
            </a:r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AutoNum type="arabicParenR"/>
            </a:pPr>
            <a:r>
              <a:rPr lang="pl-PL" dirty="0" smtClean="0"/>
              <a:t>FORMA GRAMATYCZNA OCENY OPISOWEJ –   3 OSOBA CZASU TERAŹNIEJSZEGO</a:t>
            </a:r>
            <a:r>
              <a:rPr lang="pl-PL" dirty="0"/>
              <a:t> </a:t>
            </a:r>
            <a:r>
              <a:rPr lang="pl-PL" dirty="0" smtClean="0"/>
              <a:t>                        np. uczeń lub uczennica: „rozpoznaje”, „aktywnie uczestniczy”, „wykazuje”, „odróżnia”.                                                              </a:t>
            </a:r>
            <a:r>
              <a:rPr lang="pl-PL" i="1" dirty="0" smtClean="0"/>
              <a:t>Uczeń samodzielnie posługuje się łyżką                      i widelcem.                                                      Uczennica wykazuje wzrost aktywności fizycznej.</a:t>
            </a:r>
          </a:p>
        </p:txBody>
      </p:sp>
    </p:spTree>
    <p:extLst>
      <p:ext uri="{BB962C8B-B14F-4D97-AF65-F5344CB8AC3E}">
        <p14:creationId xmlns:p14="http://schemas.microsoft.com/office/powerpoint/2010/main" val="39814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819472"/>
            <a:ext cx="8229600" cy="7200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2) PRZYKŁADOWE SFORMUŁOWANIA ŚWIADCZĄCE O ZMIANIE:                                         „coraz lepiej radzi sobie…”, „jeszcze lepiej wykonuje…”, „chętniej poddaje się zmianom…”, „nastąpił duży postęp                           w zakresie…”, „zdecydowanie rzadziej…”, „chłopiec z coraz większym zaangażowaniem…”, „z większą starannością…”,  itp.                                                 </a:t>
            </a:r>
            <a:r>
              <a:rPr lang="pl-PL" i="1" dirty="0" smtClean="0"/>
              <a:t>Uczeń z większą starannością myje i wyciera ręce.                                                                  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819472"/>
            <a:ext cx="8229600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3) PRZYKŁADOWE SFORMUŁOWANIA ŚWIADCZĄCE O BRAKU POSTĘPÓW:                          „nie zauważa się istotnych zmian                                w funkcjonowaniu w sferze…”, „nie zaobserwowano istotnych zmian w…”, „poziom tych umiejętności pozostaje niezmieniony…” itp.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7200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 algn="ctr">
              <a:buNone/>
            </a:pPr>
            <a:r>
              <a:rPr lang="pl-PL" sz="5400" b="1" dirty="0" smtClean="0"/>
              <a:t>DZIĘKUJEMY!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10756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1) OPRACOWALIŚMY NOWY WEWNĄTRZSZKOLNY SYSTEM OCENIANIA UCZNIÓW Z NIEPEŁNOSPRAWNOŚCIĄ INTELEKTUALNĄ W STOPNIU UMIARKOWANYM I ZNACZNYM.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2) OPRACOWALIŚMY KARTY OBSERWACJI UCZNIA ZE WSZYSTKICH ZAJĘĆ EDUKACYJNYCH ORAZ KWESTIONARIUSZ OCENY ZACHOWANIA UCZNIA.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1602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NA ZAKOŃCZENIE I PÓŁROCZA WSZYSCY WYSTAWIALIŚMY UCZNIOM OCENY WEDŁUG NOWYCH KART OBSERWACJI ORAZ NOWYCH KWESTIONARIUSZY OCENIAJĄCYCH  ZACHOWANIE UCZNIÓW ( „PODKREŚLANKI” ). „PODKREŚLANKI” STOSUJEMY OD WIELU LAT, ZOSTAŁY ONE TYLKO USZCZEGÓŁOWIONE                 I ZAKTUALIZOWANE.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8229600" cy="7200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800" dirty="0" smtClean="0">
                <a:solidFill>
                  <a:srgbClr val="FF0000"/>
                </a:solidFill>
              </a:rPr>
              <a:t>UWAGA!!!</a:t>
            </a:r>
          </a:p>
          <a:p>
            <a:pPr algn="ctr">
              <a:buNone/>
            </a:pPr>
            <a:endParaRPr lang="pl-PL" sz="4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/>
              <a:t>1) KARTY OBSERWACJI UCZNIÓW ORAZ KWESTIONARIUSZE OCEN Z ZACHOWANIA MUSZĄ ZNAJDOWAĆ SIĘ W SEGREGATORACH RAZEM Z INDYWIDUALNYMI PROGRAMAMI EDUKACYJNO – TERAPEUTYCZNYMI.</a:t>
            </a:r>
          </a:p>
          <a:p>
            <a:pPr algn="ctr">
              <a:buNone/>
            </a:pPr>
            <a:endParaRPr lang="pl-PL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8229600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57500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5400" dirty="0" smtClean="0"/>
          </a:p>
          <a:p>
            <a:pPr algn="ctr">
              <a:buNone/>
            </a:pPr>
            <a:endParaRPr lang="pl-PL" sz="5400" dirty="0" smtClean="0"/>
          </a:p>
          <a:p>
            <a:pPr algn="ctr">
              <a:buNone/>
            </a:pPr>
            <a:r>
              <a:rPr lang="pl-PL" sz="5400" dirty="0" smtClean="0"/>
              <a:t>CO JEST PRZED NAMI?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8229600" cy="43204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OCENIANIE KOŃCOWOROCZNE!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 ŚWIADECTWIE, W DZIENNIKACH LEKCYJNYCH ORAZ W ARKUSZACH OCEN OCENA OPISOWA MUSI BYĆ JEDNAKOWA. </a:t>
            </a:r>
          </a:p>
          <a:p>
            <a:pPr>
              <a:buNone/>
            </a:pPr>
            <a:r>
              <a:rPr lang="pl-PL" dirty="0" smtClean="0"/>
              <a:t>PROPONUJEMY TZW. „SKRÓTY”, KTÓRE </a:t>
            </a:r>
            <a:r>
              <a:rPr lang="pl-PL" smtClean="0"/>
              <a:t>BĘDĄ ZAPISYWANE </a:t>
            </a:r>
            <a:r>
              <a:rPr lang="pl-PL" dirty="0" smtClean="0"/>
              <a:t>NA ŚWIADECTWIE, W DZIENIKACH ORAZ W ARKUSZACH OCEN.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963488"/>
            <a:ext cx="8229600" cy="64807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I ETAP EDUKACYJNY (KLASY I-III U i 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Zachowanie:</a:t>
            </a:r>
          </a:p>
          <a:p>
            <a:pPr>
              <a:buNone/>
            </a:pPr>
            <a:r>
              <a:rPr lang="pl-PL" dirty="0" smtClean="0"/>
              <a:t>W sytuacjach pełnego nadzoru uczeń/uczennica nigdy/czasami/często nie sprawia problemów wychowawczych/sprawia problemy wychowawcze.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035496"/>
            <a:ext cx="8229600" cy="1035496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Kształcenie zintegrowane:</a:t>
            </a:r>
          </a:p>
          <a:p>
            <a:pPr>
              <a:buNone/>
            </a:pPr>
            <a:r>
              <a:rPr lang="pl-PL" dirty="0" smtClean="0"/>
              <a:t>W znanych dla niego/niej sytuacjach społecznych uczeń/uczennica nigdy/czasami/często/zawsze funkcjonuje właściwie. Treści ustalonego dla niej/niego programu uczeń/uczennica nie opanował/a/opanował/a w niewielkim stopniu/prawie całkowicie/</a:t>
            </a:r>
            <a:r>
              <a:rPr lang="pl-PL" dirty="0" err="1" smtClean="0"/>
              <a:t>całkowicie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836</Words>
  <Application>Microsoft Office PowerPoint</Application>
  <PresentationFormat>Pokaz na ekranie (4:3)</PresentationFormat>
  <Paragraphs>86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ZMIANY ZWIĄZANE Z FORMUŁOWANIEM OCEN DLA UCZNIÓW                                                Z NIEPEŁNOSPRAWNOŚCIĄ INTELEKTUALNĄ     W STOPNIU UMIARKOWANYM I ZNACZNYM NA WSZYSTKICH ETAPACH EDUKACYJNYCH. ZMIANY DOTYCZĄ TAKŻE UCZNIÓW NAUCZANYCH INDYWIDUALNIE.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`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ZWIĄZANE Z OCENIANIEM UCZNIÓW Z NIEPEŁNOSPRAWNOŚCIĄ INTELEKTUALNĄ W STOPNIU UMIARKOWANYM I ZNACZNYM NA WSZYSTKICH ETAPACH EDUKACYJNYCH. ZMIANY DOTYCZĄ TAKŻE UCZNIÓW NAUCZANYCH INDYWIDUALNIE.</dc:title>
  <dc:creator>Kasia</dc:creator>
  <cp:lastModifiedBy>Mirka</cp:lastModifiedBy>
  <cp:revision>34</cp:revision>
  <cp:lastPrinted>2016-06-02T10:48:23Z</cp:lastPrinted>
  <dcterms:created xsi:type="dcterms:W3CDTF">2016-04-04T15:37:03Z</dcterms:created>
  <dcterms:modified xsi:type="dcterms:W3CDTF">2016-06-02T20:00:07Z</dcterms:modified>
</cp:coreProperties>
</file>